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75" r:id="rId2"/>
    <p:sldId id="276" r:id="rId3"/>
    <p:sldId id="284" r:id="rId4"/>
    <p:sldId id="285" r:id="rId5"/>
    <p:sldId id="277" r:id="rId6"/>
    <p:sldId id="260" r:id="rId7"/>
    <p:sldId id="261" r:id="rId8"/>
    <p:sldId id="263" r:id="rId9"/>
    <p:sldId id="264" r:id="rId10"/>
    <p:sldId id="274" r:id="rId11"/>
    <p:sldId id="266" r:id="rId12"/>
    <p:sldId id="278" r:id="rId13"/>
    <p:sldId id="279" r:id="rId14"/>
    <p:sldId id="267" r:id="rId15"/>
    <p:sldId id="269" r:id="rId16"/>
    <p:sldId id="272" r:id="rId17"/>
    <p:sldId id="286" r:id="rId18"/>
    <p:sldId id="273" r:id="rId19"/>
    <p:sldId id="280" r:id="rId20"/>
    <p:sldId id="281" r:id="rId21"/>
    <p:sldId id="282" r:id="rId22"/>
    <p:sldId id="283"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04" autoAdjust="0"/>
    <p:restoredTop sz="94683" autoAdjust="0"/>
  </p:normalViewPr>
  <p:slideViewPr>
    <p:cSldViewPr>
      <p:cViewPr varScale="1">
        <p:scale>
          <a:sx n="88" d="100"/>
          <a:sy n="88" d="100"/>
        </p:scale>
        <p:origin x="-138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373"/>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altLang="zh-CN"/>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ltLang="zh-CN"/>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CC51811-AF4E-4DA4-800C-AF400E9AE0F9}" type="slidenum">
              <a:rPr lang="zh-CN" altLang="en-US" smtClean="0"/>
              <a:pPr/>
              <a:t>‹#›</a:t>
            </a:fld>
            <a:endParaRPr lang="en-US" altLang="zh-C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FCB8439D-BF77-43FC-83DE-910556439E48}" type="slidenum">
              <a:rPr lang="zh-CN" altLang="en-US" smtClean="0"/>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altLang="zh-CN"/>
          </a:p>
        </p:txBody>
      </p:sp>
      <p:sp>
        <p:nvSpPr>
          <p:cNvPr id="5" name="Footer Placeholder 4"/>
          <p:cNvSpPr>
            <a:spLocks noGrp="1"/>
          </p:cNvSpPr>
          <p:nvPr>
            <p:ph type="ftr" sz="quarter" idx="11"/>
          </p:nvPr>
        </p:nvSpPr>
        <p:spPr>
          <a:xfrm>
            <a:off x="457201" y="6248207"/>
            <a:ext cx="5573483" cy="365125"/>
          </a:xfrm>
        </p:spPr>
        <p:txBody>
          <a:bodyPr/>
          <a:lstStyle/>
          <a:p>
            <a:endParaRPr lang="en-US" altLang="zh-CN"/>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00DF970-BD45-4E4A-B1DC-A99C8A65B6DA}" type="slidenum">
              <a:rPr lang="zh-CN" altLang="en-US" smtClean="0"/>
              <a:pPr/>
              <a:t>‹#›</a:t>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FAE40E9-8D75-48A4-ADD1-351C1A32261A}" type="slidenum">
              <a:rPr lang="zh-CN" altLang="en-US" smtClean="0"/>
              <a:pPr/>
              <a:t>‹#›</a:t>
            </a:fld>
            <a:endParaRPr lang="en-US" altLang="zh-CN"/>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altLang="zh-CN"/>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4751FD5-6BCC-4C2B-A7FD-C687111B7C41}" type="slidenum">
              <a:rPr lang="zh-CN" altLang="en-US" smtClean="0"/>
              <a:pPr/>
              <a:t>‹#›</a:t>
            </a:fld>
            <a:endParaRPr lang="en-US" altLang="zh-CN"/>
          </a:p>
        </p:txBody>
      </p:sp>
      <p:sp>
        <p:nvSpPr>
          <p:cNvPr id="14" name="Footer Placeholder 13"/>
          <p:cNvSpPr>
            <a:spLocks noGrp="1"/>
          </p:cNvSpPr>
          <p:nvPr>
            <p:ph type="ftr" sz="quarter" idx="12"/>
          </p:nvPr>
        </p:nvSpPr>
        <p:spPr/>
        <p:txBody>
          <a:bodyPr/>
          <a:lstStyle/>
          <a:p>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endParaRPr lang="en-US" altLang="zh-CN"/>
          </a:p>
        </p:txBody>
      </p:sp>
      <p:sp>
        <p:nvSpPr>
          <p:cNvPr id="10" name="Slide Number Placeholder 9"/>
          <p:cNvSpPr>
            <a:spLocks noGrp="1"/>
          </p:cNvSpPr>
          <p:nvPr>
            <p:ph type="sldNum" sz="quarter" idx="16"/>
          </p:nvPr>
        </p:nvSpPr>
        <p:spPr/>
        <p:txBody>
          <a:bodyPr rtlCol="0"/>
          <a:lstStyle/>
          <a:p>
            <a:fld id="{138B34A2-D3D5-4184-8DDF-FE9C36064ECD}" type="slidenum">
              <a:rPr lang="zh-CN" altLang="en-US" smtClean="0"/>
              <a:pPr/>
              <a:t>‹#›</a:t>
            </a:fld>
            <a:endParaRPr lang="en-US" altLang="zh-CN"/>
          </a:p>
        </p:txBody>
      </p:sp>
      <p:sp>
        <p:nvSpPr>
          <p:cNvPr id="12" name="Footer Placeholder 11"/>
          <p:cNvSpPr>
            <a:spLocks noGrp="1"/>
          </p:cNvSpPr>
          <p:nvPr>
            <p:ph type="ftr" sz="quarter" idx="17"/>
          </p:nvPr>
        </p:nvSpPr>
        <p:spPr/>
        <p:txBody>
          <a:bodyPr rtlCol="0"/>
          <a:lstStyle/>
          <a:p>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altLang="zh-CN"/>
          </a:p>
        </p:txBody>
      </p:sp>
      <p:sp>
        <p:nvSpPr>
          <p:cNvPr id="12" name="Slide Number Placeholder 11"/>
          <p:cNvSpPr>
            <a:spLocks noGrp="1"/>
          </p:cNvSpPr>
          <p:nvPr>
            <p:ph type="sldNum" sz="quarter" idx="16"/>
          </p:nvPr>
        </p:nvSpPr>
        <p:spPr/>
        <p:txBody>
          <a:bodyPr rtlCol="0"/>
          <a:lstStyle/>
          <a:p>
            <a:fld id="{54258467-FB34-44FB-B31D-5262A3198EA7}" type="slidenum">
              <a:rPr lang="zh-CN" altLang="en-US" smtClean="0"/>
              <a:pPr/>
              <a:t>‹#›</a:t>
            </a:fld>
            <a:endParaRPr lang="en-US" altLang="zh-CN"/>
          </a:p>
        </p:txBody>
      </p:sp>
      <p:sp>
        <p:nvSpPr>
          <p:cNvPr id="14" name="Footer Placeholder 13"/>
          <p:cNvSpPr>
            <a:spLocks noGrp="1"/>
          </p:cNvSpPr>
          <p:nvPr>
            <p:ph type="ftr" sz="quarter" idx="17"/>
          </p:nvPr>
        </p:nvSpPr>
        <p:spPr/>
        <p:txBody>
          <a:bodyPr rtlCol="0"/>
          <a:lstStyle/>
          <a:p>
            <a:endParaRPr lang="en-US" altLang="zh-CN"/>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zh-CN"/>
          </a:p>
        </p:txBody>
      </p:sp>
      <p:sp>
        <p:nvSpPr>
          <p:cNvPr id="4" name="Footer Placeholder 3"/>
          <p:cNvSpPr>
            <a:spLocks noGrp="1"/>
          </p:cNvSpPr>
          <p:nvPr>
            <p:ph type="ftr" sz="quarter" idx="11"/>
          </p:nvPr>
        </p:nvSpPr>
        <p:spPr/>
        <p:txBody>
          <a:bodyPr/>
          <a:lstStyle/>
          <a:p>
            <a:endParaRPr lang="en-US" altLang="zh-CN"/>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E762809-54CB-48F0-80C8-3E682C111CA7}" type="slidenum">
              <a:rPr lang="zh-CN" altLang="en-US" smtClean="0"/>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zh-CN"/>
          </a:p>
        </p:txBody>
      </p:sp>
      <p:sp>
        <p:nvSpPr>
          <p:cNvPr id="3" name="Footer Placeholder 2"/>
          <p:cNvSpPr>
            <a:spLocks noGrp="1"/>
          </p:cNvSpPr>
          <p:nvPr>
            <p:ph type="ftr" sz="quarter" idx="11"/>
          </p:nvPr>
        </p:nvSpPr>
        <p:spPr/>
        <p:txBody>
          <a:bodyPr/>
          <a:lstStyle/>
          <a:p>
            <a:endParaRPr lang="en-US" altLang="zh-CN"/>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AEEAF59-4554-48A7-94D2-294A138E5ADF}" type="slidenum">
              <a:rPr lang="zh-CN" altLang="en-US" smtClean="0"/>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34F2D31-4E33-4010-A06D-E2E6D796D13C}" type="slidenum">
              <a:rPr lang="zh-CN" altLang="en-US" smtClean="0"/>
              <a:pPr/>
              <a:t>‹#›</a:t>
            </a:fld>
            <a:endParaRPr lang="en-US" altLang="zh-CN"/>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endParaRPr lang="en-US" altLang="zh-CN"/>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6624DDD-6289-45B8-9095-FCA3D905228F}" type="slidenum">
              <a:rPr lang="zh-CN" altLang="en-US" smtClean="0"/>
              <a:pPr/>
              <a:t>‹#›</a:t>
            </a:fld>
            <a:endParaRPr lang="en-US" altLang="zh-CN"/>
          </a:p>
        </p:txBody>
      </p:sp>
      <p:sp>
        <p:nvSpPr>
          <p:cNvPr id="14" name="Footer Placeholder 13"/>
          <p:cNvSpPr>
            <a:spLocks noGrp="1"/>
          </p:cNvSpPr>
          <p:nvPr>
            <p:ph type="ftr" sz="quarter" idx="12"/>
          </p:nvPr>
        </p:nvSpPr>
        <p:spPr>
          <a:xfrm>
            <a:off x="1600200" y="6248206"/>
            <a:ext cx="4572000" cy="365125"/>
          </a:xfrm>
        </p:spPr>
        <p:txBody>
          <a:bodyPr rtlCol="0"/>
          <a:lstStyle/>
          <a:p>
            <a:endParaRPr lang="en-US" altLang="zh-CN"/>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altLang="zh-CN"/>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ltLang="zh-CN"/>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3974453-F9A7-49A0-AF9C-C339ECAD2C13}" type="slidenum">
              <a:rPr lang="zh-CN" altLang="en-US" smtClean="0"/>
              <a:pPr/>
              <a:t>‹#›</a:t>
            </a:fld>
            <a:endParaRPr lang="en-US" altLang="zh-CN"/>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T.S. Eliot</a:t>
            </a:r>
            <a:endParaRPr lang="en-US" dirty="0"/>
          </a:p>
        </p:txBody>
      </p:sp>
      <p:sp>
        <p:nvSpPr>
          <p:cNvPr id="5" name="Subtitle 4"/>
          <p:cNvSpPr>
            <a:spLocks noGrp="1"/>
          </p:cNvSpPr>
          <p:nvPr>
            <p:ph type="subTitle" idx="1"/>
          </p:nvPr>
        </p:nvSpPr>
        <p:spPr/>
        <p:txBody>
          <a:bodyPr/>
          <a:lstStyle/>
          <a:p>
            <a:r>
              <a:rPr lang="en-US" altLang="zh-CN" sz="2800" dirty="0" smtClean="0"/>
              <a:t>1888—1965</a:t>
            </a:r>
            <a:endParaRPr lang="en-US" dirty="0"/>
          </a:p>
        </p:txBody>
      </p:sp>
      <p:pic>
        <p:nvPicPr>
          <p:cNvPr id="6" name="Picture 5" descr="eliot_life.jpg"/>
          <p:cNvPicPr>
            <a:picLocks noChangeAspect="1"/>
          </p:cNvPicPr>
          <p:nvPr/>
        </p:nvPicPr>
        <p:blipFill>
          <a:blip r:embed="rId2" cstate="print"/>
          <a:stretch>
            <a:fillRect/>
          </a:stretch>
        </p:blipFill>
        <p:spPr>
          <a:xfrm>
            <a:off x="214282" y="2928934"/>
            <a:ext cx="2000264" cy="273369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ltLang="zh-CN" i="1" dirty="0"/>
              <a:t>The Waste </a:t>
            </a:r>
            <a:r>
              <a:rPr lang="en-US" altLang="zh-CN" i="1" dirty="0" smtClean="0"/>
              <a:t>Land &amp; </a:t>
            </a:r>
            <a:r>
              <a:rPr lang="en-US" altLang="zh-CN" i="1" dirty="0" err="1" smtClean="0"/>
              <a:t>Prufrock</a:t>
            </a:r>
            <a:endParaRPr lang="en-US" altLang="zh-CN" i="1" dirty="0"/>
          </a:p>
        </p:txBody>
      </p:sp>
      <p:sp>
        <p:nvSpPr>
          <p:cNvPr id="57347" name="Rectangle 3"/>
          <p:cNvSpPr>
            <a:spLocks noGrp="1" noChangeArrowheads="1"/>
          </p:cNvSpPr>
          <p:nvPr>
            <p:ph sz="quarter" idx="1"/>
          </p:nvPr>
        </p:nvSpPr>
        <p:spPr/>
        <p:txBody>
          <a:bodyPr>
            <a:normAutofit fontScale="55000" lnSpcReduction="20000"/>
          </a:bodyPr>
          <a:lstStyle/>
          <a:p>
            <a:r>
              <a:rPr lang="en-US" altLang="zh-CN" sz="2800" dirty="0" smtClean="0"/>
              <a:t>The </a:t>
            </a:r>
            <a:r>
              <a:rPr lang="en-US" altLang="zh-CN" sz="2800" dirty="0"/>
              <a:t>Love Song of </a:t>
            </a:r>
            <a:r>
              <a:rPr lang="en-US" altLang="zh-CN" sz="2800" dirty="0" err="1"/>
              <a:t>J.Alfred</a:t>
            </a:r>
            <a:r>
              <a:rPr lang="en-US" altLang="zh-CN" sz="2800" dirty="0"/>
              <a:t> </a:t>
            </a:r>
            <a:r>
              <a:rPr lang="en-US" altLang="zh-CN" sz="2800" dirty="0" err="1"/>
              <a:t>Prufrock</a:t>
            </a:r>
            <a:r>
              <a:rPr lang="en-US" altLang="zh-CN" sz="2800" dirty="0"/>
              <a:t> </a:t>
            </a:r>
            <a:endParaRPr lang="en-US" altLang="zh-CN" sz="2800" dirty="0" smtClean="0"/>
          </a:p>
          <a:p>
            <a:pPr lvl="1"/>
            <a:r>
              <a:rPr lang="en-US" altLang="zh-CN" sz="2500" dirty="0" smtClean="0"/>
              <a:t>love</a:t>
            </a:r>
          </a:p>
          <a:p>
            <a:pPr lvl="1"/>
            <a:r>
              <a:rPr lang="en-US" altLang="zh-CN" sz="2500" dirty="0" smtClean="0"/>
              <a:t>indecision</a:t>
            </a:r>
          </a:p>
          <a:p>
            <a:pPr lvl="1"/>
            <a:r>
              <a:rPr lang="en-US" altLang="zh-CN" sz="2500" dirty="0" smtClean="0"/>
              <a:t>Powerlessness, impotence </a:t>
            </a:r>
          </a:p>
          <a:p>
            <a:pPr lvl="1"/>
            <a:r>
              <a:rPr lang="en-US" altLang="zh-CN" sz="2500" dirty="0" smtClean="0"/>
              <a:t>Stream-of-</a:t>
            </a:r>
            <a:r>
              <a:rPr lang="en-US" altLang="zh-CN" sz="2500" dirty="0" err="1" smtClean="0"/>
              <a:t>conciousness</a:t>
            </a:r>
            <a:endParaRPr lang="en-US" altLang="zh-CN" sz="2500" dirty="0" smtClean="0"/>
          </a:p>
          <a:p>
            <a:r>
              <a:rPr lang="en-US" altLang="zh-CN" sz="2800" dirty="0" smtClean="0"/>
              <a:t>The </a:t>
            </a:r>
            <a:r>
              <a:rPr lang="en-US" altLang="zh-CN" sz="2800" dirty="0"/>
              <a:t>Waste </a:t>
            </a:r>
            <a:r>
              <a:rPr lang="en-US" altLang="zh-CN" sz="2800" dirty="0" smtClean="0"/>
              <a:t>Land</a:t>
            </a:r>
          </a:p>
          <a:p>
            <a:pPr lvl="1"/>
            <a:r>
              <a:rPr lang="en-US" altLang="zh-CN" sz="2500" dirty="0" smtClean="0"/>
              <a:t>Written in 1922 </a:t>
            </a:r>
          </a:p>
          <a:p>
            <a:pPr lvl="1"/>
            <a:r>
              <a:rPr lang="en-US" altLang="zh-CN" sz="2500" dirty="0" smtClean="0"/>
              <a:t>Marriage failing</a:t>
            </a:r>
          </a:p>
          <a:p>
            <a:pPr lvl="2"/>
            <a:r>
              <a:rPr lang="en-US" altLang="zh-CN" sz="2200" dirty="0" smtClean="0"/>
              <a:t>Both he and Vivienne were suffering from “nervous disorders”</a:t>
            </a:r>
          </a:p>
          <a:p>
            <a:pPr lvl="3"/>
            <a:r>
              <a:rPr lang="en-US" altLang="zh-CN" sz="1900" dirty="0" smtClean="0"/>
              <a:t>He was in convalescence, recovering from a “break-down”</a:t>
            </a:r>
          </a:p>
          <a:p>
            <a:pPr lvl="3"/>
            <a:r>
              <a:rPr lang="en-US" altLang="zh-CN" sz="1900" dirty="0" smtClean="0"/>
              <a:t>Emotionally distanced himself from the work before it was published in book form</a:t>
            </a:r>
            <a:endParaRPr lang="zh-CN" altLang="en-US" sz="1900" dirty="0"/>
          </a:p>
          <a:p>
            <a:pPr lvl="1"/>
            <a:r>
              <a:rPr lang="en-US" sz="2800" dirty="0" smtClean="0"/>
              <a:t>The impotence and sterility of the modern world; cultural fragmentation </a:t>
            </a:r>
            <a:endParaRPr lang="en-US" altLang="zh-CN" sz="2800" dirty="0" smtClean="0"/>
          </a:p>
          <a:p>
            <a:pPr lvl="1"/>
            <a:r>
              <a:rPr lang="en-US" sz="2800" dirty="0" smtClean="0"/>
              <a:t>disaffected sexual relationships in the modern, faithless world</a:t>
            </a:r>
            <a:endParaRPr lang="en-US" altLang="zh-CN" sz="2500" dirty="0" smtClean="0"/>
          </a:p>
          <a:p>
            <a:pPr lvl="1"/>
            <a:r>
              <a:rPr lang="en-US" sz="2800" dirty="0" smtClean="0"/>
              <a:t>The disrupted cycles of:</a:t>
            </a:r>
          </a:p>
          <a:p>
            <a:pPr lvl="2"/>
            <a:r>
              <a:rPr lang="en-US" sz="2500" dirty="0" smtClean="0"/>
              <a:t>death and regeneration</a:t>
            </a:r>
          </a:p>
          <a:p>
            <a:pPr lvl="2"/>
            <a:r>
              <a:rPr lang="en-US" sz="2500" dirty="0" smtClean="0"/>
              <a:t>decay and growth; </a:t>
            </a:r>
          </a:p>
          <a:p>
            <a:pPr lvl="1"/>
            <a:r>
              <a:rPr lang="en-US" sz="2800" dirty="0" smtClean="0"/>
              <a:t>the possibility of spiritual and aesthetic unity:</a:t>
            </a:r>
          </a:p>
          <a:p>
            <a:pPr lvl="2"/>
            <a:r>
              <a:rPr lang="en-US" sz="2500" dirty="0" smtClean="0"/>
              <a:t> through religious belief and mythic structure; </a:t>
            </a:r>
            <a:r>
              <a:rPr lang="en-US" sz="2100" dirty="0" smtClean="0"/>
              <a:t/>
            </a:r>
            <a:br>
              <a:rPr lang="en-US" sz="2100" dirty="0" smtClean="0"/>
            </a:br>
            <a:endParaRPr lang="en-US" altLang="zh-CN" sz="2200" dirty="0"/>
          </a:p>
          <a:p>
            <a:endParaRPr lang="zh-CN" altLang="en-US" sz="2800" dirty="0"/>
          </a:p>
          <a:p>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endParaRPr lang="zh-CN" altLang="en-US" dirty="0"/>
          </a:p>
        </p:txBody>
      </p:sp>
      <p:sp>
        <p:nvSpPr>
          <p:cNvPr id="49155" name="Rectangle 3"/>
          <p:cNvSpPr>
            <a:spLocks noGrp="1" noChangeArrowheads="1"/>
          </p:cNvSpPr>
          <p:nvPr>
            <p:ph sz="quarter" idx="1"/>
          </p:nvPr>
        </p:nvSpPr>
        <p:spPr/>
        <p:txBody>
          <a:bodyPr/>
          <a:lstStyle/>
          <a:p>
            <a:pPr>
              <a:lnSpc>
                <a:spcPct val="90000"/>
              </a:lnSpc>
            </a:pPr>
            <a:r>
              <a:rPr lang="en-US" altLang="zh-CN" sz="2800" dirty="0" smtClean="0"/>
              <a:t>techniques: </a:t>
            </a:r>
          </a:p>
          <a:p>
            <a:pPr lvl="1">
              <a:lnSpc>
                <a:spcPct val="90000"/>
              </a:lnSpc>
            </a:pPr>
            <a:r>
              <a:rPr lang="en-US" altLang="zh-CN" sz="2500" dirty="0" smtClean="0"/>
              <a:t>fragments, images accumulated, suggestions, allusions</a:t>
            </a:r>
          </a:p>
          <a:p>
            <a:pPr lvl="1">
              <a:lnSpc>
                <a:spcPct val="90000"/>
              </a:lnSpc>
            </a:pPr>
            <a:r>
              <a:rPr lang="en-US" altLang="zh-CN" sz="2500" dirty="0" smtClean="0"/>
              <a:t>Imagery of death and rebirth</a:t>
            </a:r>
          </a:p>
          <a:p>
            <a:pPr>
              <a:lnSpc>
                <a:spcPct val="90000"/>
              </a:lnSpc>
            </a:pPr>
            <a:r>
              <a:rPr lang="en-US" altLang="zh-CN" sz="2800" dirty="0" smtClean="0"/>
              <a:t>contrasts:</a:t>
            </a:r>
          </a:p>
          <a:p>
            <a:pPr lvl="1">
              <a:lnSpc>
                <a:spcPct val="90000"/>
              </a:lnSpc>
            </a:pPr>
            <a:r>
              <a:rPr lang="en-US" altLang="zh-CN" sz="2500" dirty="0" smtClean="0"/>
              <a:t>Song: </a:t>
            </a:r>
          </a:p>
          <a:p>
            <a:pPr lvl="2">
              <a:lnSpc>
                <a:spcPct val="90000"/>
              </a:lnSpc>
            </a:pPr>
            <a:r>
              <a:rPr lang="en-US" altLang="zh-CN" sz="2200" dirty="0" smtClean="0"/>
              <a:t>grey, listless, lack of vitality, life,  energy</a:t>
            </a:r>
          </a:p>
          <a:p>
            <a:pPr lvl="1">
              <a:lnSpc>
                <a:spcPct val="90000"/>
              </a:lnSpc>
            </a:pPr>
            <a:r>
              <a:rPr lang="en-US" altLang="zh-CN" sz="2500" dirty="0" smtClean="0"/>
              <a:t>Land: </a:t>
            </a:r>
          </a:p>
          <a:p>
            <a:pPr lvl="2">
              <a:lnSpc>
                <a:spcPct val="90000"/>
              </a:lnSpc>
            </a:pPr>
            <a:r>
              <a:rPr lang="en-US" altLang="zh-CN" sz="2200" dirty="0" smtClean="0"/>
              <a:t>despair, more gloomy, bleaker</a:t>
            </a:r>
          </a:p>
          <a:p>
            <a:pPr lvl="2">
              <a:lnSpc>
                <a:spcPct val="90000"/>
              </a:lnSpc>
            </a:pPr>
            <a:r>
              <a:rPr lang="en-US" altLang="zh-CN" sz="2200" dirty="0" smtClean="0"/>
              <a:t>death can also lead to rebirth</a:t>
            </a:r>
          </a:p>
          <a:p>
            <a:pPr>
              <a:lnSpc>
                <a:spcPct val="90000"/>
              </a:lnSpc>
            </a:pPr>
            <a:endParaRPr lang="zh-CN" alt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Wasteland</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This attempt at order/consolidation</a:t>
            </a:r>
          </a:p>
          <a:p>
            <a:pPr lvl="1"/>
            <a:r>
              <a:rPr lang="en-US" dirty="0" smtClean="0"/>
              <a:t>uses myth as a unifying idea. </a:t>
            </a:r>
          </a:p>
          <a:p>
            <a:pPr lvl="1"/>
            <a:r>
              <a:rPr lang="en-US" dirty="0" smtClean="0"/>
              <a:t>resists narrative closure and easy resolutions</a:t>
            </a:r>
          </a:p>
          <a:p>
            <a:r>
              <a:rPr lang="en-US" dirty="0" smtClean="0"/>
              <a:t>Loosely based on:</a:t>
            </a:r>
          </a:p>
          <a:p>
            <a:pPr lvl="1"/>
            <a:r>
              <a:rPr lang="en-US" dirty="0" smtClean="0"/>
              <a:t>an anthropological study of the medieval grail romances</a:t>
            </a:r>
          </a:p>
          <a:p>
            <a:pPr lvl="1"/>
            <a:r>
              <a:rPr lang="en-US" dirty="0" smtClean="0"/>
              <a:t>primitive fertility rites</a:t>
            </a:r>
          </a:p>
          <a:p>
            <a:r>
              <a:rPr lang="en-US" dirty="0" smtClean="0"/>
              <a:t>presents the reader with dissimilar textual fragments:</a:t>
            </a:r>
          </a:p>
          <a:p>
            <a:pPr lvl="1"/>
            <a:r>
              <a:rPr lang="en-US" dirty="0" smtClean="0"/>
              <a:t>woven together in a kind of mantra</a:t>
            </a:r>
          </a:p>
          <a:p>
            <a:pPr lvl="1"/>
            <a:r>
              <a:rPr lang="en-US" dirty="0" smtClean="0"/>
              <a:t>restore some sort of order and life to a civilization</a:t>
            </a:r>
          </a:p>
          <a:p>
            <a:pPr lvl="2"/>
            <a:r>
              <a:rPr lang="en-US" dirty="0" smtClean="0"/>
              <a:t>spiritually empty and sterile by World War I.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Wasteland</a:t>
            </a:r>
            <a:endParaRPr lang="en-US" dirty="0"/>
          </a:p>
        </p:txBody>
      </p:sp>
      <p:sp>
        <p:nvSpPr>
          <p:cNvPr id="3" name="Content Placeholder 2"/>
          <p:cNvSpPr>
            <a:spLocks noGrp="1"/>
          </p:cNvSpPr>
          <p:nvPr>
            <p:ph sz="quarter" idx="1"/>
          </p:nvPr>
        </p:nvSpPr>
        <p:spPr/>
        <p:txBody>
          <a:bodyPr>
            <a:normAutofit/>
          </a:bodyPr>
          <a:lstStyle/>
          <a:p>
            <a:r>
              <a:rPr lang="en-US" dirty="0" smtClean="0"/>
              <a:t>WWI/Modern age:</a:t>
            </a:r>
          </a:p>
          <a:p>
            <a:pPr lvl="1"/>
            <a:r>
              <a:rPr lang="en-US" dirty="0" smtClean="0"/>
              <a:t>unprecedented slaughter</a:t>
            </a:r>
          </a:p>
          <a:p>
            <a:pPr lvl="1"/>
            <a:r>
              <a:rPr lang="en-US" dirty="0" smtClean="0"/>
              <a:t>eradication of all faith in God, in nature, and even in literature </a:t>
            </a:r>
          </a:p>
          <a:p>
            <a:pPr lvl="1"/>
            <a:r>
              <a:rPr lang="en-US" dirty="0" smtClean="0"/>
              <a:t>has rendered the soil—and modern culture—barren. </a:t>
            </a:r>
          </a:p>
          <a:p>
            <a:r>
              <a:rPr lang="en-US" dirty="0" smtClean="0"/>
              <a:t>Eliot’s personal brand of religious faith and his belief in the unifying elements of myth offer possibilities for spiritual and aesthetic consolation</a:t>
            </a:r>
          </a:p>
          <a:p>
            <a:pPr lvl="1"/>
            <a:r>
              <a:rPr lang="en-US" dirty="0" smtClean="0"/>
              <a:t> albeit in a very abstract sense.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a:bodyPr>
          <a:lstStyle/>
          <a:p>
            <a:r>
              <a:rPr lang="en-US" altLang="zh-CN" sz="4000" dirty="0"/>
              <a:t> </a:t>
            </a:r>
            <a:r>
              <a:rPr lang="en-US" altLang="zh-CN" sz="4000" dirty="0" smtClean="0"/>
              <a:t>Influences:</a:t>
            </a:r>
            <a:endParaRPr lang="zh-CN" altLang="en-US" sz="4000" dirty="0"/>
          </a:p>
        </p:txBody>
      </p:sp>
      <p:sp>
        <p:nvSpPr>
          <p:cNvPr id="50179" name="Rectangle 3"/>
          <p:cNvSpPr>
            <a:spLocks noGrp="1" noChangeArrowheads="1"/>
          </p:cNvSpPr>
          <p:nvPr>
            <p:ph sz="quarter" idx="1"/>
          </p:nvPr>
        </p:nvSpPr>
        <p:spPr/>
        <p:txBody>
          <a:bodyPr>
            <a:normAutofit lnSpcReduction="10000"/>
          </a:bodyPr>
          <a:lstStyle/>
          <a:p>
            <a:r>
              <a:rPr lang="en-US" altLang="zh-CN" dirty="0"/>
              <a:t>1. Sir James George Frazer(1854-1941): </a:t>
            </a:r>
            <a:endParaRPr lang="en-US" altLang="zh-CN" dirty="0" smtClean="0"/>
          </a:p>
          <a:p>
            <a:pPr lvl="1"/>
            <a:r>
              <a:rPr lang="en-US" altLang="zh-CN" u="sng" dirty="0" smtClean="0"/>
              <a:t>The </a:t>
            </a:r>
            <a:r>
              <a:rPr lang="en-US" altLang="zh-CN" u="sng" dirty="0"/>
              <a:t>Golden </a:t>
            </a:r>
            <a:r>
              <a:rPr lang="en-US" altLang="zh-CN" u="sng" dirty="0" smtClean="0"/>
              <a:t>Bough </a:t>
            </a:r>
            <a:r>
              <a:rPr lang="en-US" altLang="zh-CN" dirty="0" smtClean="0"/>
              <a:t>1890-1922</a:t>
            </a:r>
            <a:r>
              <a:rPr lang="en-US" altLang="zh-CN" dirty="0"/>
              <a:t>) </a:t>
            </a:r>
            <a:endParaRPr lang="en-US" altLang="zh-CN" dirty="0" smtClean="0"/>
          </a:p>
          <a:p>
            <a:pPr lvl="2"/>
            <a:r>
              <a:rPr lang="en-US" altLang="zh-CN" dirty="0" smtClean="0"/>
              <a:t>primitive </a:t>
            </a:r>
            <a:r>
              <a:rPr lang="en-US" altLang="zh-CN" dirty="0"/>
              <a:t>rituals which indicated similar patterns of behavior and </a:t>
            </a:r>
            <a:r>
              <a:rPr lang="en-US" altLang="zh-CN" dirty="0" smtClean="0"/>
              <a:t>belief</a:t>
            </a:r>
          </a:p>
          <a:p>
            <a:pPr lvl="2"/>
            <a:r>
              <a:rPr lang="en-US" altLang="zh-CN" dirty="0" smtClean="0"/>
              <a:t>diverse </a:t>
            </a:r>
            <a:r>
              <a:rPr lang="en-US" altLang="zh-CN" dirty="0"/>
              <a:t>and widely separated cultures</a:t>
            </a:r>
            <a:r>
              <a:rPr lang="en-US" altLang="zh-CN" dirty="0" smtClean="0"/>
              <a:t>:</a:t>
            </a:r>
          </a:p>
          <a:p>
            <a:pPr lvl="2"/>
            <a:r>
              <a:rPr lang="en-US" altLang="zh-CN" dirty="0" err="1" smtClean="0"/>
              <a:t>Ie</a:t>
            </a:r>
            <a:r>
              <a:rPr lang="en-US" altLang="zh-CN" dirty="0" smtClean="0"/>
              <a:t>: </a:t>
            </a:r>
            <a:r>
              <a:rPr lang="en-US" altLang="zh-CN" dirty="0"/>
              <a:t>ritual king </a:t>
            </a:r>
            <a:r>
              <a:rPr lang="en-US" altLang="zh-CN" dirty="0" smtClean="0"/>
              <a:t>killing</a:t>
            </a:r>
          </a:p>
          <a:p>
            <a:pPr lvl="1"/>
            <a:r>
              <a:rPr lang="en-US" altLang="zh-CN" dirty="0" smtClean="0"/>
              <a:t>2. Miss Weston(1850-1928): </a:t>
            </a:r>
          </a:p>
          <a:p>
            <a:pPr lvl="2"/>
            <a:r>
              <a:rPr lang="en-US" altLang="zh-CN" u="sng" dirty="0" smtClean="0"/>
              <a:t>From Ritual to Romance</a:t>
            </a:r>
            <a:r>
              <a:rPr lang="en-US" altLang="zh-CN" dirty="0" smtClean="0"/>
              <a:t>: </a:t>
            </a:r>
          </a:p>
          <a:p>
            <a:pPr lvl="3"/>
            <a:r>
              <a:rPr lang="en-US" altLang="zh-CN" dirty="0" smtClean="0"/>
              <a:t>Fisher King is impotent, </a:t>
            </a:r>
          </a:p>
          <a:p>
            <a:pPr lvl="3"/>
            <a:r>
              <a:rPr lang="en-US" altLang="zh-CN" dirty="0" smtClean="0"/>
              <a:t>to be healed by finding answers to the riddle and then the curse can be  removed </a:t>
            </a:r>
          </a:p>
          <a:p>
            <a:pPr lvl="2"/>
            <a:endParaRPr lang="en-US" altLang="zh-CN" dirty="0"/>
          </a:p>
          <a:p>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zh-CN"/>
              <a:t>Major motifs, images, symbols</a:t>
            </a:r>
            <a:endParaRPr lang="zh-CN" altLang="en-US"/>
          </a:p>
        </p:txBody>
      </p:sp>
      <p:sp>
        <p:nvSpPr>
          <p:cNvPr id="52227" name="Rectangle 3"/>
          <p:cNvSpPr>
            <a:spLocks noGrp="1" noChangeArrowheads="1"/>
          </p:cNvSpPr>
          <p:nvPr>
            <p:ph sz="quarter" idx="1"/>
          </p:nvPr>
        </p:nvSpPr>
        <p:spPr/>
        <p:txBody>
          <a:bodyPr>
            <a:normAutofit fontScale="77500" lnSpcReduction="20000"/>
          </a:bodyPr>
          <a:lstStyle/>
          <a:p>
            <a:r>
              <a:rPr lang="en-US" altLang="zh-CN" dirty="0" smtClean="0"/>
              <a:t>Rejuvenation:</a:t>
            </a:r>
          </a:p>
          <a:p>
            <a:pPr lvl="1"/>
            <a:r>
              <a:rPr lang="en-US" altLang="zh-CN" dirty="0" smtClean="0"/>
              <a:t>quest for regeneration in a kaleidoscopic landscape of sexual disorder and spiritual desolation</a:t>
            </a:r>
          </a:p>
          <a:p>
            <a:pPr lvl="2"/>
            <a:r>
              <a:rPr lang="en-US" altLang="zh-CN" dirty="0" smtClean="0"/>
              <a:t>fertility(love</a:t>
            </a:r>
            <a:r>
              <a:rPr lang="en-US" altLang="zh-CN" dirty="0"/>
              <a:t>, sex, vitality ) </a:t>
            </a:r>
            <a:r>
              <a:rPr lang="en-US" altLang="zh-CN" dirty="0" err="1"/>
              <a:t>vs</a:t>
            </a:r>
            <a:r>
              <a:rPr lang="en-US" altLang="zh-CN" dirty="0"/>
              <a:t> sterility(impotence</a:t>
            </a:r>
            <a:r>
              <a:rPr lang="en-US" altLang="zh-CN" dirty="0" smtClean="0"/>
              <a:t>)</a:t>
            </a:r>
            <a:endParaRPr lang="en-US" altLang="zh-CN" dirty="0"/>
          </a:p>
          <a:p>
            <a:r>
              <a:rPr lang="en-US" altLang="zh-CN" dirty="0"/>
              <a:t>death </a:t>
            </a:r>
            <a:r>
              <a:rPr lang="en-US" altLang="zh-CN" dirty="0" smtClean="0"/>
              <a:t>vs. </a:t>
            </a:r>
            <a:r>
              <a:rPr lang="en-US" altLang="zh-CN" dirty="0"/>
              <a:t>rebirth </a:t>
            </a:r>
          </a:p>
          <a:p>
            <a:pPr lvl="1"/>
            <a:r>
              <a:rPr lang="en-US" altLang="zh-CN" dirty="0"/>
              <a:t>death in </a:t>
            </a:r>
            <a:r>
              <a:rPr lang="en-US" altLang="zh-CN" dirty="0" smtClean="0"/>
              <a:t>life</a:t>
            </a:r>
          </a:p>
          <a:p>
            <a:pPr lvl="1"/>
            <a:r>
              <a:rPr lang="en-US" altLang="zh-CN" dirty="0" smtClean="0"/>
              <a:t>rebirth </a:t>
            </a:r>
            <a:r>
              <a:rPr lang="en-US" altLang="zh-CN" dirty="0"/>
              <a:t>in </a:t>
            </a:r>
            <a:r>
              <a:rPr lang="en-US" altLang="zh-CN" dirty="0" smtClean="0"/>
              <a:t>death</a:t>
            </a:r>
          </a:p>
          <a:p>
            <a:pPr lvl="1"/>
            <a:r>
              <a:rPr lang="en-US" altLang="zh-CN" dirty="0" smtClean="0"/>
              <a:t>cycle </a:t>
            </a:r>
            <a:r>
              <a:rPr lang="en-US" altLang="zh-CN" dirty="0"/>
              <a:t>of </a:t>
            </a:r>
            <a:r>
              <a:rPr lang="en-US" altLang="zh-CN" dirty="0" smtClean="0"/>
              <a:t>seasons</a:t>
            </a:r>
            <a:endParaRPr lang="en-US" altLang="zh-CN" dirty="0"/>
          </a:p>
          <a:p>
            <a:r>
              <a:rPr lang="en-US" altLang="zh-CN" dirty="0" smtClean="0"/>
              <a:t>external barren landscape mirroring an internal barren landscape:</a:t>
            </a:r>
          </a:p>
          <a:p>
            <a:pPr lvl="1"/>
            <a:r>
              <a:rPr lang="en-US" altLang="zh-CN" dirty="0" smtClean="0"/>
              <a:t>wilderness</a:t>
            </a:r>
            <a:r>
              <a:rPr lang="en-US" altLang="zh-CN" dirty="0"/>
              <a:t>, barren land, desert, </a:t>
            </a:r>
            <a:r>
              <a:rPr lang="en-US" altLang="zh-CN" dirty="0" smtClean="0"/>
              <a:t>rock</a:t>
            </a:r>
          </a:p>
          <a:p>
            <a:r>
              <a:rPr lang="en-US" altLang="zh-CN" dirty="0" smtClean="0"/>
              <a:t>cause of this sterility of modern life: lack of belief</a:t>
            </a:r>
          </a:p>
          <a:p>
            <a:pPr lvl="1"/>
            <a:r>
              <a:rPr lang="en-US" altLang="zh-CN" dirty="0" smtClean="0"/>
              <a:t>god is buried, god is dead</a:t>
            </a:r>
            <a:endParaRPr lang="en-US" altLang="zh-CN" dirty="0"/>
          </a:p>
          <a:p>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a:bodyPr>
          <a:lstStyle/>
          <a:p>
            <a:r>
              <a:rPr lang="en-US" altLang="zh-CN" sz="4000" dirty="0" smtClean="0"/>
              <a:t>Complexity/Ambiguity of the Poem</a:t>
            </a:r>
            <a:endParaRPr lang="zh-CN" altLang="en-US" sz="4000" dirty="0"/>
          </a:p>
        </p:txBody>
      </p:sp>
      <p:sp>
        <p:nvSpPr>
          <p:cNvPr id="55299" name="Rectangle 3"/>
          <p:cNvSpPr>
            <a:spLocks noGrp="1" noChangeArrowheads="1"/>
          </p:cNvSpPr>
          <p:nvPr>
            <p:ph sz="quarter" idx="1"/>
          </p:nvPr>
        </p:nvSpPr>
        <p:spPr/>
        <p:txBody>
          <a:bodyPr>
            <a:normAutofit/>
          </a:bodyPr>
          <a:lstStyle/>
          <a:p>
            <a:r>
              <a:rPr lang="en-US" altLang="zh-CN" sz="2800" dirty="0" smtClean="0"/>
              <a:t>Double/conflicting meanings</a:t>
            </a:r>
          </a:p>
          <a:p>
            <a:pPr lvl="1"/>
            <a:r>
              <a:rPr lang="en-US" altLang="zh-CN" sz="2500" dirty="0" smtClean="0"/>
              <a:t>water</a:t>
            </a:r>
            <a:r>
              <a:rPr lang="en-US" altLang="zh-CN" sz="2500" dirty="0"/>
              <a:t>: life, death, rebirth; </a:t>
            </a:r>
            <a:endParaRPr lang="en-US" altLang="zh-CN" sz="2500" dirty="0" smtClean="0"/>
          </a:p>
          <a:p>
            <a:pPr lvl="1"/>
            <a:r>
              <a:rPr lang="en-US" altLang="zh-CN" sz="2500" dirty="0" smtClean="0"/>
              <a:t>rock</a:t>
            </a:r>
            <a:r>
              <a:rPr lang="en-US" altLang="zh-CN" sz="2500" dirty="0"/>
              <a:t>: sterility and </a:t>
            </a:r>
            <a:r>
              <a:rPr lang="en-US" altLang="zh-CN" sz="2500" dirty="0" smtClean="0"/>
              <a:t>hope</a:t>
            </a:r>
          </a:p>
          <a:p>
            <a:r>
              <a:rPr lang="en-US" altLang="zh-CN" sz="2800" dirty="0" smtClean="0"/>
              <a:t>Stumbling blocks:</a:t>
            </a:r>
            <a:endParaRPr lang="en-US" altLang="zh-CN" sz="2800" dirty="0"/>
          </a:p>
          <a:p>
            <a:pPr lvl="1"/>
            <a:r>
              <a:rPr lang="en-US" altLang="zh-CN" sz="2500" dirty="0" smtClean="0"/>
              <a:t>many </a:t>
            </a:r>
            <a:r>
              <a:rPr lang="en-US" altLang="zh-CN" sz="2500" dirty="0"/>
              <a:t>allusions, vague in origin</a:t>
            </a:r>
          </a:p>
          <a:p>
            <a:pPr lvl="1"/>
            <a:r>
              <a:rPr lang="en-US" altLang="zh-CN" sz="2500" dirty="0" smtClean="0"/>
              <a:t>Exploration on the nature </a:t>
            </a:r>
            <a:r>
              <a:rPr lang="en-US" altLang="zh-CN" sz="2500" dirty="0"/>
              <a:t>of life, of modern world, complexity of experience</a:t>
            </a:r>
          </a:p>
          <a:p>
            <a:pPr lvl="1"/>
            <a:r>
              <a:rPr lang="en-US" altLang="zh-CN" sz="2500" dirty="0" smtClean="0"/>
              <a:t>symbols </a:t>
            </a:r>
            <a:r>
              <a:rPr lang="en-US" altLang="zh-CN" sz="2500" dirty="0"/>
              <a:t>are not two-dimensional, thin, but rich in meaning; the poem was not meant to be a didactic allegory</a:t>
            </a:r>
          </a:p>
          <a:p>
            <a:endParaRPr lang="zh-CN" alt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Discussion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zh-CN"/>
              <a:t>Titles of five parts</a:t>
            </a:r>
            <a:endParaRPr lang="zh-CN" altLang="en-US"/>
          </a:p>
        </p:txBody>
      </p:sp>
      <p:sp>
        <p:nvSpPr>
          <p:cNvPr id="56323" name="Rectangle 3"/>
          <p:cNvSpPr>
            <a:spLocks noGrp="1" noChangeArrowheads="1"/>
          </p:cNvSpPr>
          <p:nvPr>
            <p:ph sz="quarter" idx="1"/>
          </p:nvPr>
        </p:nvSpPr>
        <p:spPr/>
        <p:txBody>
          <a:bodyPr/>
          <a:lstStyle/>
          <a:p>
            <a:pPr>
              <a:lnSpc>
                <a:spcPct val="90000"/>
              </a:lnSpc>
            </a:pPr>
            <a:r>
              <a:rPr lang="en-US" altLang="zh-CN" sz="2800"/>
              <a:t>I The Burial of the Dead</a:t>
            </a:r>
          </a:p>
          <a:p>
            <a:pPr>
              <a:lnSpc>
                <a:spcPct val="90000"/>
              </a:lnSpc>
            </a:pPr>
            <a:r>
              <a:rPr lang="en-US" altLang="zh-CN" sz="2800"/>
              <a:t>II A Game of Chess</a:t>
            </a:r>
          </a:p>
          <a:p>
            <a:pPr>
              <a:lnSpc>
                <a:spcPct val="90000"/>
              </a:lnSpc>
            </a:pPr>
            <a:r>
              <a:rPr lang="en-US" altLang="zh-CN" sz="2800"/>
              <a:t>(two women, high and low, but both are frustrated and unhappy. Lil the low woman, her life is arbitrary and like a game of chess)</a:t>
            </a:r>
          </a:p>
          <a:p>
            <a:pPr>
              <a:lnSpc>
                <a:spcPct val="90000"/>
              </a:lnSpc>
            </a:pPr>
            <a:r>
              <a:rPr lang="en-US" altLang="zh-CN" sz="2800"/>
              <a:t>III The Fire Sermon</a:t>
            </a:r>
          </a:p>
          <a:p>
            <a:pPr>
              <a:lnSpc>
                <a:spcPct val="90000"/>
              </a:lnSpc>
            </a:pPr>
            <a:r>
              <a:rPr lang="en-US" altLang="zh-CN" sz="2800"/>
              <a:t>(the river past and present, also the scene of sordid love affairs)</a:t>
            </a:r>
          </a:p>
          <a:p>
            <a:pPr>
              <a:lnSpc>
                <a:spcPct val="90000"/>
              </a:lnSpc>
            </a:pPr>
            <a:r>
              <a:rPr lang="en-US" altLang="zh-CN" sz="2800"/>
              <a:t>IV Death by Water</a:t>
            </a:r>
          </a:p>
          <a:p>
            <a:pPr>
              <a:lnSpc>
                <a:spcPct val="90000"/>
              </a:lnSpc>
            </a:pPr>
            <a:r>
              <a:rPr lang="en-US" altLang="zh-CN" sz="2800"/>
              <a:t>V What the Thunder Said</a:t>
            </a:r>
          </a:p>
          <a:p>
            <a:pPr>
              <a:lnSpc>
                <a:spcPct val="90000"/>
              </a:lnSpc>
            </a:pPr>
            <a:endParaRPr lang="zh-CN" altLang="en-US" sz="2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Delving Deeper</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Why is April the “cruelest month” (line 1)?</a:t>
            </a:r>
          </a:p>
          <a:p>
            <a:r>
              <a:rPr lang="en-US" dirty="0" smtClean="0"/>
              <a:t> What do we usually associate with spring:</a:t>
            </a:r>
          </a:p>
          <a:p>
            <a:pPr lvl="1"/>
            <a:r>
              <a:rPr lang="en-US" dirty="0" smtClean="0"/>
              <a:t>new growth, flowers, warmth, life, planting seeds</a:t>
            </a:r>
          </a:p>
          <a:p>
            <a:pPr lvl="1"/>
            <a:r>
              <a:rPr lang="en-US" dirty="0" smtClean="0"/>
              <a:t>Christian belief: the resurrection of Christ celebrated at Easter</a:t>
            </a:r>
          </a:p>
          <a:p>
            <a:r>
              <a:rPr lang="en-US" dirty="0" smtClean="0"/>
              <a:t> What kinds of things do we associate with winter?</a:t>
            </a:r>
          </a:p>
          <a:p>
            <a:pPr lvl="1"/>
            <a:r>
              <a:rPr lang="en-US" dirty="0" smtClean="0"/>
              <a:t>death,  coldness, sterility, bare trees, a lack of growth</a:t>
            </a:r>
          </a:p>
          <a:p>
            <a:r>
              <a:rPr lang="en-US" dirty="0" smtClean="0"/>
              <a:t> And why are “memory and desire” (line 3) painful? </a:t>
            </a:r>
          </a:p>
          <a:p>
            <a:r>
              <a:rPr lang="en-US" dirty="0" smtClean="0"/>
              <a:t>elaboration of these concepts throughout the poem:</a:t>
            </a:r>
          </a:p>
          <a:p>
            <a:r>
              <a:rPr lang="en-US" dirty="0" smtClean="0"/>
              <a:t>a fertile and joyous new world might spring from the site of mass slaughter </a:t>
            </a:r>
          </a:p>
          <a:p>
            <a:pPr lvl="1"/>
            <a:r>
              <a:rPr lang="en-US" dirty="0" smtClean="0"/>
              <a:t>“so many, / I had not thought death had undone so many” [lines 62–63]) is grotesque and unreal. </a:t>
            </a:r>
          </a:p>
          <a:p>
            <a:pPr lvl="1"/>
            <a:r>
              <a:rPr lang="en-US" dirty="0" smtClean="0"/>
              <a:t>The death and destruction of war is a major presence here: </a:t>
            </a:r>
          </a:p>
          <a:p>
            <a:pPr lvl="2"/>
            <a:r>
              <a:rPr lang="en-US" dirty="0" smtClean="0"/>
              <a:t>“That corpse you planted last year in your garden, / Has it begun to sprout? Will it bloom this year?” (lines 71–72).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Biography</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BIRTH:</a:t>
            </a:r>
          </a:p>
          <a:p>
            <a:pPr lvl="1"/>
            <a:r>
              <a:rPr lang="en-US" dirty="0" smtClean="0"/>
              <a:t>Thomas Stearns Eliot </a:t>
            </a:r>
          </a:p>
          <a:p>
            <a:pPr lvl="1"/>
            <a:r>
              <a:rPr lang="en-US" dirty="0" smtClean="0"/>
              <a:t>September 26, 1888 in Missouri.  </a:t>
            </a:r>
          </a:p>
          <a:p>
            <a:r>
              <a:rPr lang="en-US" dirty="0" smtClean="0"/>
              <a:t>CHILDHOOD:</a:t>
            </a:r>
          </a:p>
          <a:p>
            <a:pPr lvl="1"/>
            <a:r>
              <a:rPr lang="en-US" dirty="0" smtClean="0"/>
              <a:t>father, Henry Ware Eliot, </a:t>
            </a:r>
          </a:p>
          <a:p>
            <a:pPr lvl="2"/>
            <a:r>
              <a:rPr lang="en-US" dirty="0" smtClean="0"/>
              <a:t>the president of the Hydraulic Brick Company.  </a:t>
            </a:r>
          </a:p>
          <a:p>
            <a:pPr lvl="1"/>
            <a:r>
              <a:rPr lang="en-US" dirty="0" smtClean="0"/>
              <a:t>mother, Charlotte </a:t>
            </a:r>
            <a:r>
              <a:rPr lang="en-US" dirty="0" err="1" smtClean="0"/>
              <a:t>Champe</a:t>
            </a:r>
            <a:r>
              <a:rPr lang="en-US" dirty="0" smtClean="0"/>
              <a:t> Stearns, </a:t>
            </a:r>
          </a:p>
          <a:p>
            <a:pPr lvl="2"/>
            <a:r>
              <a:rPr lang="en-US" dirty="0" smtClean="0"/>
              <a:t>volunteer at the Humanity Club of St. Louis.  </a:t>
            </a:r>
          </a:p>
          <a:p>
            <a:pPr lvl="2"/>
            <a:r>
              <a:rPr lang="en-US" dirty="0" smtClean="0"/>
              <a:t>was a teacher. </a:t>
            </a:r>
          </a:p>
          <a:p>
            <a:pPr lvl="1"/>
            <a:r>
              <a:rPr lang="en-US" dirty="0" smtClean="0"/>
              <a:t>At the time of Eliot’s birth, his parents were in their mid-forties </a:t>
            </a:r>
          </a:p>
          <a:p>
            <a:pPr lvl="2"/>
            <a:r>
              <a:rPr lang="en-US" dirty="0" smtClean="0"/>
              <a:t>siblings were already grown.</a:t>
            </a:r>
          </a:p>
          <a:p>
            <a:r>
              <a:rPr lang="en-US" dirty="0" smtClean="0"/>
              <a:t>EDUCATION:</a:t>
            </a:r>
          </a:p>
          <a:p>
            <a:pPr lvl="1"/>
            <a:r>
              <a:rPr lang="en-US" dirty="0" smtClean="0"/>
              <a:t>attended Harvard University </a:t>
            </a:r>
          </a:p>
          <a:p>
            <a:pPr lvl="1"/>
            <a:r>
              <a:rPr lang="en-US" dirty="0" smtClean="0"/>
              <a:t>left with a masters and undergraduate degrees.  </a:t>
            </a:r>
          </a:p>
          <a:p>
            <a:pPr lvl="1"/>
            <a:r>
              <a:rPr lang="en-US" dirty="0" smtClean="0"/>
              <a:t>returned to Harvard to receive a doctorate degree in philosophy.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Delving Deeper:</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No rebirth is possible in this barren landscape. </a:t>
            </a:r>
          </a:p>
          <a:p>
            <a:pPr lvl="1"/>
            <a:r>
              <a:rPr lang="en-US" dirty="0" smtClean="0"/>
              <a:t>Not surprisingly, arid human relations provide no more consolation than nature. </a:t>
            </a:r>
          </a:p>
          <a:p>
            <a:pPr lvl="2"/>
            <a:r>
              <a:rPr lang="en-US" dirty="0" smtClean="0"/>
              <a:t>Sex is not life-affirming but sordid, and brings no pleasure. </a:t>
            </a:r>
          </a:p>
          <a:p>
            <a:pPr lvl="1"/>
            <a:r>
              <a:rPr lang="en-US" dirty="0" smtClean="0"/>
              <a:t>The “bored and tired” typist yields with indifference to her clumsy lover, a “young man carbuncular” (lines 256, 231)</a:t>
            </a:r>
          </a:p>
          <a:p>
            <a:pPr lvl="1"/>
            <a:r>
              <a:rPr lang="en-US" dirty="0" err="1" smtClean="0"/>
              <a:t>Lil’s</a:t>
            </a:r>
            <a:r>
              <a:rPr lang="en-US" dirty="0" smtClean="0"/>
              <a:t> friend advises her to smarten herself up a bit so that her husband, returning from his stint in the army, won’t look elsewhere for “a good time” (line 148). </a:t>
            </a:r>
          </a:p>
          <a:p>
            <a:pPr lvl="1"/>
            <a:r>
              <a:rPr lang="en-US" dirty="0" smtClean="0"/>
              <a:t>inability of these disaffected couplings to sustain growth in a spiritual and emotional sense. </a:t>
            </a:r>
          </a:p>
          <a:p>
            <a:r>
              <a:rPr lang="en-US" dirty="0" smtClean="0"/>
              <a:t>Note the sudden, sometimes jarring changes in tone, diction, and rhyming patterns, which add to the sense of disjunction.</a:t>
            </a:r>
          </a:p>
          <a:p>
            <a:pPr lvl="1"/>
            <a:r>
              <a:rPr lang="en-US" dirty="0" smtClean="0"/>
              <a:t> The bartender’s repeated interruption into </a:t>
            </a:r>
            <a:r>
              <a:rPr lang="en-US" dirty="0" err="1" smtClean="0"/>
              <a:t>Lil’s</a:t>
            </a:r>
            <a:r>
              <a:rPr lang="en-US" dirty="0" smtClean="0"/>
              <a:t> conversation with her friend:</a:t>
            </a:r>
          </a:p>
          <a:p>
            <a:pPr lvl="2"/>
            <a:r>
              <a:rPr lang="en-US" dirty="0" smtClean="0"/>
              <a:t>“HURRY UP PLEASE ITS TIME” (lines 141, 152, 165, 168, 169)</a:t>
            </a:r>
          </a:p>
          <a:p>
            <a:pPr lvl="3"/>
            <a:r>
              <a:rPr lang="en-US" dirty="0" smtClean="0"/>
              <a:t>disrupts the continuity of the exchange while emphasizing its crass nature.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Thunder Said”</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smtClean="0"/>
              <a:t>enigmatic concluding section, </a:t>
            </a:r>
          </a:p>
          <a:p>
            <a:pPr lvl="1"/>
            <a:r>
              <a:rPr lang="en-US" dirty="0" smtClean="0"/>
              <a:t>Eliot’s note this section addresses themes about:</a:t>
            </a:r>
          </a:p>
          <a:p>
            <a:pPr lvl="2"/>
            <a:r>
              <a:rPr lang="en-US" dirty="0" smtClean="0"/>
              <a:t>Christ</a:t>
            </a:r>
          </a:p>
          <a:p>
            <a:pPr lvl="2"/>
            <a:r>
              <a:rPr lang="en-US" dirty="0" smtClean="0"/>
              <a:t>the Grail myth</a:t>
            </a:r>
          </a:p>
          <a:p>
            <a:pPr lvl="2"/>
            <a:r>
              <a:rPr lang="en-US" dirty="0" smtClean="0"/>
              <a:t>conflict in Eastern Europe. </a:t>
            </a:r>
          </a:p>
          <a:p>
            <a:r>
              <a:rPr lang="en-US" dirty="0" smtClean="0"/>
              <a:t>There are many different ways to read this section:</a:t>
            </a:r>
          </a:p>
          <a:p>
            <a:pPr lvl="1"/>
            <a:r>
              <a:rPr lang="en-US" dirty="0" smtClean="0"/>
              <a:t>convergence of Eliot’s themes:</a:t>
            </a:r>
          </a:p>
          <a:p>
            <a:pPr lvl="2"/>
            <a:r>
              <a:rPr lang="en-US" dirty="0" smtClean="0"/>
              <a:t>Grail legend</a:t>
            </a:r>
          </a:p>
          <a:p>
            <a:pPr lvl="2"/>
            <a:r>
              <a:rPr lang="en-US" dirty="0" smtClean="0"/>
              <a:t>faith in Christ </a:t>
            </a:r>
          </a:p>
          <a:p>
            <a:pPr lvl="1"/>
            <a:r>
              <a:rPr lang="en-US" dirty="0" smtClean="0"/>
              <a:t>have something to offer all desperate souls, although that offering does not take place within the poem itself. </a:t>
            </a:r>
          </a:p>
          <a:p>
            <a:r>
              <a:rPr lang="en-US" dirty="0" smtClean="0"/>
              <a:t>If myth can impose order on chaos, then the allusions to the Chapel Perilous (lines 386-95) imply:</a:t>
            </a:r>
          </a:p>
          <a:p>
            <a:pPr lvl="1"/>
            <a:r>
              <a:rPr lang="en-US" dirty="0" smtClean="0"/>
              <a:t>“tumbled graves,” “the empty chapel,” and “Dry bones” (lines 388, 389, 391)</a:t>
            </a:r>
          </a:p>
          <a:p>
            <a:pPr lvl="1"/>
            <a:r>
              <a:rPr lang="en-US" dirty="0" smtClean="0"/>
              <a:t>that if the questing knight continues his journey and participates correctly in the ritual, </a:t>
            </a:r>
          </a:p>
          <a:p>
            <a:pPr lvl="1"/>
            <a:r>
              <a:rPr lang="en-US" dirty="0" smtClean="0"/>
              <a:t>vitality will return to the land. </a:t>
            </a:r>
          </a:p>
          <a:p>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Thunder Said”</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Chapel Perilous passage:</a:t>
            </a:r>
          </a:p>
          <a:p>
            <a:pPr lvl="1"/>
            <a:r>
              <a:rPr lang="en-US" dirty="0" smtClean="0"/>
              <a:t>illuminates the previous references to Christ’s journey to Emmaus, </a:t>
            </a:r>
          </a:p>
          <a:p>
            <a:pPr lvl="1"/>
            <a:r>
              <a:rPr lang="en-US" dirty="0" smtClean="0"/>
              <a:t>implying that if one can have faith in the resurrected Christ, </a:t>
            </a:r>
          </a:p>
          <a:p>
            <a:pPr lvl="1"/>
            <a:r>
              <a:rPr lang="en-US" dirty="0" smtClean="0"/>
              <a:t>figuratively seeing “the third who walks always beside you” (line 360),</a:t>
            </a:r>
          </a:p>
          <a:p>
            <a:pPr lvl="1"/>
            <a:r>
              <a:rPr lang="en-US" dirty="0" smtClean="0"/>
              <a:t>then spiritual sustenance will be forthcoming. </a:t>
            </a:r>
          </a:p>
          <a:p>
            <a:r>
              <a:rPr lang="en-US" dirty="0" smtClean="0"/>
              <a:t>Religious faith may in some way alleviate the misery caused by political turmoil and cultural dislocation.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Biography</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smtClean="0"/>
              <a:t>Toured the continent after Harvard</a:t>
            </a:r>
          </a:p>
          <a:p>
            <a:r>
              <a:rPr lang="en-US" dirty="0" smtClean="0"/>
              <a:t>1915 married first wife, Vivienne </a:t>
            </a:r>
            <a:r>
              <a:rPr lang="en-US" dirty="0" err="1" smtClean="0"/>
              <a:t>Haigh</a:t>
            </a:r>
            <a:r>
              <a:rPr lang="en-US" dirty="0" smtClean="0"/>
              <a:t>-Wood</a:t>
            </a:r>
          </a:p>
          <a:p>
            <a:r>
              <a:rPr lang="en-US" dirty="0" smtClean="0"/>
              <a:t>1917 began working at Lloyd’s bank in London</a:t>
            </a:r>
          </a:p>
          <a:p>
            <a:r>
              <a:rPr lang="en-US" dirty="0" smtClean="0"/>
              <a:t>1925 left the bank to work at a publishing firm</a:t>
            </a:r>
          </a:p>
          <a:p>
            <a:r>
              <a:rPr lang="en-US" dirty="0" smtClean="0"/>
              <a:t>1927 converted to Anglicanism, dropped U.S. citizenship, became a British subject</a:t>
            </a:r>
          </a:p>
          <a:p>
            <a:r>
              <a:rPr lang="en-US" dirty="0" smtClean="0"/>
              <a:t>1933 separated from Vivienne</a:t>
            </a:r>
          </a:p>
          <a:p>
            <a:pPr lvl="1"/>
            <a:r>
              <a:rPr lang="en-US" dirty="0" smtClean="0"/>
              <a:t>Vivienne’s possible affair with Bertrand Russell?</a:t>
            </a:r>
          </a:p>
          <a:p>
            <a:pPr lvl="1"/>
            <a:r>
              <a:rPr lang="en-US" dirty="0" smtClean="0"/>
              <a:t>Eliot: "I came to persuade myself that I was in love with Vivienne simply because I wanted to burn my boats and commit myself to staying in England. And she persuaded herself that she would save the poet by keeping him in England. To her, the marriage brought no happiness. To me, it brought the state of mind out of which came </a:t>
            </a:r>
            <a:r>
              <a:rPr lang="en-US" i="1" dirty="0" smtClean="0"/>
              <a:t>The Waste Land</a:t>
            </a:r>
            <a:r>
              <a:rPr lang="en-US" dirty="0" smtClean="0"/>
              <a:t>.“</a:t>
            </a:r>
          </a:p>
          <a:p>
            <a:pPr lvl="1"/>
            <a:r>
              <a:rPr lang="en-US" dirty="0" smtClean="0"/>
              <a:t>avoiding all but one meeting with her between 1932 and her death in 1947. </a:t>
            </a:r>
          </a:p>
          <a:p>
            <a:pPr lvl="1"/>
            <a:r>
              <a:rPr lang="en-US" dirty="0" smtClean="0"/>
              <a:t>1938 Vivien was committed to the Northumberland </a:t>
            </a:r>
            <a:r>
              <a:rPr lang="en-US" dirty="0" smtClean="0"/>
              <a:t>M</a:t>
            </a:r>
            <a:r>
              <a:rPr lang="en-US" dirty="0" smtClean="0"/>
              <a:t>ental </a:t>
            </a:r>
            <a:r>
              <a:rPr lang="en-US" dirty="0" smtClean="0"/>
              <a:t>House</a:t>
            </a:r>
            <a:endParaRPr lang="en-US" dirty="0" smtClean="0"/>
          </a:p>
          <a:p>
            <a:pPr lvl="2"/>
            <a:r>
              <a:rPr lang="en-US" dirty="0" smtClean="0"/>
              <a:t>remained there till her death. </a:t>
            </a:r>
          </a:p>
          <a:p>
            <a:pPr lvl="2"/>
            <a:r>
              <a:rPr lang="en-US" dirty="0" smtClean="0"/>
              <a:t>Eliot remained her husband during this time though he never visited.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Biography</a:t>
            </a:r>
            <a:endParaRPr lang="en-US" dirty="0"/>
          </a:p>
        </p:txBody>
      </p:sp>
      <p:sp>
        <p:nvSpPr>
          <p:cNvPr id="3" name="Content Placeholder 2"/>
          <p:cNvSpPr>
            <a:spLocks noGrp="1"/>
          </p:cNvSpPr>
          <p:nvPr>
            <p:ph sz="quarter" idx="1"/>
          </p:nvPr>
        </p:nvSpPr>
        <p:spPr/>
        <p:txBody>
          <a:bodyPr/>
          <a:lstStyle/>
          <a:p>
            <a:r>
              <a:rPr lang="en-US" dirty="0" smtClean="0"/>
              <a:t>1948 won Nobel prize</a:t>
            </a:r>
          </a:p>
          <a:p>
            <a:r>
              <a:rPr lang="en-US" dirty="0" smtClean="0"/>
              <a:t>1957 married </a:t>
            </a:r>
            <a:r>
              <a:rPr lang="en-US" dirty="0" err="1" smtClean="0"/>
              <a:t>Esme</a:t>
            </a:r>
            <a:r>
              <a:rPr lang="en-US" dirty="0" smtClean="0"/>
              <a:t> Valerie Fletcher</a:t>
            </a:r>
          </a:p>
          <a:p>
            <a:pPr lvl="1"/>
            <a:r>
              <a:rPr lang="en-US" dirty="0" smtClean="0"/>
              <a:t>Had been his secretary at the publishing house since 1949</a:t>
            </a:r>
          </a:p>
          <a:p>
            <a:pPr lvl="1"/>
            <a:r>
              <a:rPr lang="en-US" dirty="0" smtClean="0"/>
              <a:t>37 years his junior (he was nearly 70, she was 32)</a:t>
            </a:r>
          </a:p>
          <a:p>
            <a:pPr lvl="1"/>
            <a:r>
              <a:rPr lang="en-US" dirty="0" smtClean="0"/>
              <a:t>Preserved his literary legacy after Eliot’s death</a:t>
            </a:r>
          </a:p>
          <a:p>
            <a:r>
              <a:rPr lang="en-US" dirty="0" smtClean="0"/>
              <a:t>In 1965, he died of emphysema in London at the age of seventy-seven.</a:t>
            </a:r>
          </a:p>
          <a:p>
            <a:r>
              <a:rPr lang="en-US" dirty="0" smtClean="0"/>
              <a:t>1983 won two posthumous </a:t>
            </a:r>
            <a:r>
              <a:rPr lang="en-US" smtClean="0"/>
              <a:t>Tony Awards for “Cats”</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Eliot’s theories about modern poetry are enacted in his work:</a:t>
            </a:r>
          </a:p>
          <a:p>
            <a:pPr lvl="1"/>
            <a:r>
              <a:rPr lang="en-US" dirty="0" smtClean="0"/>
              <a:t>his writing exemplifies not only modernity, but also the modernist mode</a:t>
            </a:r>
          </a:p>
          <a:p>
            <a:pPr lvl="1"/>
            <a:r>
              <a:rPr lang="en-US" dirty="0" smtClean="0"/>
              <a:t>it seeks to put the reader off balance so as to capture the incoherence and dislocations of a bewildering age.</a:t>
            </a:r>
          </a:p>
          <a:p>
            <a:pPr lvl="2"/>
            <a:r>
              <a:rPr lang="en-US" dirty="0" smtClean="0"/>
              <a:t>the modern individual is “no longer at ease here” </a:t>
            </a:r>
          </a:p>
          <a:p>
            <a:pPr lvl="3"/>
            <a:r>
              <a:rPr lang="en-US" dirty="0" smtClean="0"/>
              <a:t>he has witnessed the birth of something new and unprecedented, and finds the change to be a “[h]</a:t>
            </a:r>
            <a:r>
              <a:rPr lang="en-US" dirty="0" err="1" smtClean="0"/>
              <a:t>ard</a:t>
            </a:r>
            <a:r>
              <a:rPr lang="en-US" dirty="0" smtClean="0"/>
              <a:t> and bitter agony”</a:t>
            </a:r>
          </a:p>
          <a:p>
            <a:pPr lvl="2"/>
            <a:r>
              <a:rPr lang="en-US" dirty="0" smtClean="0"/>
              <a:t>he also attempts to counteract its disorderliness:</a:t>
            </a:r>
          </a:p>
          <a:p>
            <a:pPr lvl="3"/>
            <a:r>
              <a:rPr lang="en-US" dirty="0" smtClean="0"/>
              <a:t> bringing disparate elements into some sort of conceptual unity. </a:t>
            </a:r>
          </a:p>
          <a:p>
            <a:pPr lvl="3"/>
            <a:r>
              <a:rPr lang="en-US" dirty="0" smtClean="0"/>
              <a:t>“The poet’s mind is in fact a receptacle for seizing and storing up numberless feelings, phrases, images, which remain there until all the particles which can unite to form a new compound are present together”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28596" y="142852"/>
            <a:ext cx="8153400" cy="990600"/>
          </a:xfrm>
        </p:spPr>
        <p:txBody>
          <a:bodyPr/>
          <a:lstStyle/>
          <a:p>
            <a:r>
              <a:rPr lang="en-US" dirty="0" smtClean="0"/>
              <a:t>Aesthetic Views</a:t>
            </a:r>
            <a:endParaRPr lang="en-US" dirty="0"/>
          </a:p>
        </p:txBody>
      </p:sp>
      <p:sp>
        <p:nvSpPr>
          <p:cNvPr id="6" name="Content Placeholder 5"/>
          <p:cNvSpPr>
            <a:spLocks noGrp="1"/>
          </p:cNvSpPr>
          <p:nvPr>
            <p:ph sz="quarter" idx="1"/>
          </p:nvPr>
        </p:nvSpPr>
        <p:spPr>
          <a:xfrm>
            <a:off x="714348" y="1785926"/>
            <a:ext cx="8153400" cy="4495800"/>
          </a:xfrm>
        </p:spPr>
        <p:txBody>
          <a:bodyPr>
            <a:normAutofit/>
          </a:bodyPr>
          <a:lstStyle/>
          <a:p>
            <a:r>
              <a:rPr lang="en-US" dirty="0" smtClean="0"/>
              <a:t> A poem should be an organic thing in itself, a made object.</a:t>
            </a:r>
          </a:p>
          <a:p>
            <a:r>
              <a:rPr lang="en-US" dirty="0" smtClean="0"/>
              <a:t> Once it is finished, the poet will no longer have control of it. </a:t>
            </a:r>
          </a:p>
          <a:p>
            <a:r>
              <a:rPr lang="en-US" dirty="0" smtClean="0"/>
              <a:t>It should  be judged, analyzed by itself without  the interference of the poet’s personal influence and intentional  elements and other elements.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Reflection of Life:</a:t>
            </a:r>
            <a:endParaRPr lang="en-US" dirty="0"/>
          </a:p>
        </p:txBody>
      </p:sp>
      <p:sp>
        <p:nvSpPr>
          <p:cNvPr id="7" name="Content Placeholder 6"/>
          <p:cNvSpPr>
            <a:spLocks noGrp="1"/>
          </p:cNvSpPr>
          <p:nvPr>
            <p:ph sz="quarter" idx="1"/>
          </p:nvPr>
        </p:nvSpPr>
        <p:spPr>
          <a:xfrm>
            <a:off x="714348" y="1643050"/>
            <a:ext cx="8153400" cy="4495800"/>
          </a:xfrm>
        </p:spPr>
        <p:txBody>
          <a:bodyPr>
            <a:normAutofit/>
          </a:bodyPr>
          <a:lstStyle/>
          <a:p>
            <a:r>
              <a:rPr lang="en-US" dirty="0" smtClean="0"/>
              <a:t>Modern life is chaotic, futile,  fragmentary</a:t>
            </a:r>
          </a:p>
          <a:p>
            <a:pPr lvl="1"/>
            <a:r>
              <a:rPr lang="en-US" dirty="0" smtClean="0"/>
              <a:t>Eliot argues that modern poetry “must be difficult” to match the intricacy of modern experience. </a:t>
            </a:r>
          </a:p>
          <a:p>
            <a:pPr marL="320040" lvl="1" indent="-320040">
              <a:spcBef>
                <a:spcPts val="700"/>
              </a:spcBef>
              <a:buClr>
                <a:schemeClr val="accent2"/>
              </a:buClr>
              <a:buSzPct val="60000"/>
              <a:buFont typeface="Wingdings"/>
              <a:buChar char=""/>
            </a:pPr>
            <a:r>
              <a:rPr lang="en-US" dirty="0" smtClean="0"/>
              <a:t>poetry should reflect this fragmentary nature  of life: </a:t>
            </a:r>
          </a:p>
          <a:p>
            <a:pPr lvl="1"/>
            <a:r>
              <a:rPr lang="en-US" dirty="0" smtClean="0"/>
              <a:t>“ The poet must become more and more comprehensive, more allusive, more indirect, in order to force, to dislocate if necessary, language into his meaning”</a:t>
            </a:r>
          </a:p>
          <a:p>
            <a:r>
              <a:rPr lang="en-US" dirty="0" smtClean="0"/>
              <a:t>this nature of life should be projected, not analyzed.</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The Poet Should Draw Upon Tradition:</a:t>
            </a:r>
            <a:endParaRPr lang="en-US" dirty="0"/>
          </a:p>
        </p:txBody>
      </p:sp>
      <p:sp>
        <p:nvSpPr>
          <p:cNvPr id="6" name="Content Placeholder 5"/>
          <p:cNvSpPr>
            <a:spLocks noGrp="1"/>
          </p:cNvSpPr>
          <p:nvPr>
            <p:ph sz="quarter" idx="1"/>
          </p:nvPr>
        </p:nvSpPr>
        <p:spPr/>
        <p:txBody>
          <a:bodyPr>
            <a:normAutofit lnSpcReduction="10000"/>
          </a:bodyPr>
          <a:lstStyle/>
          <a:p>
            <a:r>
              <a:rPr lang="en-US" dirty="0" smtClean="0"/>
              <a:t>use the past to serve the present and future</a:t>
            </a:r>
          </a:p>
          <a:p>
            <a:pPr lvl="1"/>
            <a:r>
              <a:rPr lang="en-US" dirty="0" smtClean="0"/>
              <a:t>“simultaneous order” </a:t>
            </a:r>
          </a:p>
          <a:p>
            <a:pPr lvl="2"/>
            <a:r>
              <a:rPr lang="en-US" dirty="0" smtClean="0"/>
              <a:t>how the past, present, future interrelate</a:t>
            </a:r>
          </a:p>
          <a:p>
            <a:pPr lvl="2"/>
            <a:r>
              <a:rPr lang="en-US" dirty="0" smtClean="0"/>
              <a:t>Sometimes at the same time</a:t>
            </a:r>
          </a:p>
          <a:p>
            <a:r>
              <a:rPr lang="en-US" dirty="0" smtClean="0"/>
              <a:t>borrow from authors that are:</a:t>
            </a:r>
          </a:p>
          <a:p>
            <a:pPr lvl="1"/>
            <a:r>
              <a:rPr lang="en-US" dirty="0" smtClean="0"/>
              <a:t>remote in time</a:t>
            </a:r>
          </a:p>
          <a:p>
            <a:pPr lvl="1"/>
            <a:r>
              <a:rPr lang="en-US" dirty="0" smtClean="0"/>
              <a:t>alien in language </a:t>
            </a:r>
          </a:p>
          <a:p>
            <a:pPr lvl="1"/>
            <a:r>
              <a:rPr lang="en-US" dirty="0" smtClean="0"/>
              <a:t>diverse in interest</a:t>
            </a:r>
          </a:p>
          <a:p>
            <a:r>
              <a:rPr lang="en-US" dirty="0" smtClean="0"/>
              <a:t>use the past to underscore what is missing from the present.</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zh-CN" dirty="0"/>
              <a:t>  </a:t>
            </a:r>
            <a:r>
              <a:rPr lang="en-US" altLang="zh-CN" dirty="0" smtClean="0"/>
              <a:t>Style/Technique</a:t>
            </a:r>
            <a:endParaRPr lang="en-US" altLang="zh-CN" dirty="0"/>
          </a:p>
        </p:txBody>
      </p:sp>
      <p:sp>
        <p:nvSpPr>
          <p:cNvPr id="13315" name="Rectangle 3"/>
          <p:cNvSpPr>
            <a:spLocks noGrp="1" noChangeArrowheads="1"/>
          </p:cNvSpPr>
          <p:nvPr>
            <p:ph sz="quarter" idx="1"/>
          </p:nvPr>
        </p:nvSpPr>
        <p:spPr/>
        <p:txBody>
          <a:bodyPr/>
          <a:lstStyle/>
          <a:p>
            <a:r>
              <a:rPr lang="en-US" altLang="zh-CN" dirty="0" smtClean="0"/>
              <a:t>disconnected </a:t>
            </a:r>
            <a:r>
              <a:rPr lang="en-US" altLang="zh-CN" dirty="0"/>
              <a:t>images/symbols</a:t>
            </a:r>
          </a:p>
          <a:p>
            <a:r>
              <a:rPr lang="en-US" altLang="zh-CN" dirty="0" smtClean="0"/>
              <a:t>literary allusions/references</a:t>
            </a:r>
          </a:p>
          <a:p>
            <a:pPr lvl="1"/>
            <a:r>
              <a:rPr lang="en-US" altLang="zh-CN" dirty="0" smtClean="0"/>
              <a:t>Sometimes VERY obscure!!!</a:t>
            </a:r>
          </a:p>
          <a:p>
            <a:r>
              <a:rPr lang="en-US" altLang="zh-CN" dirty="0" smtClean="0"/>
              <a:t>highly expressive meter </a:t>
            </a:r>
          </a:p>
          <a:p>
            <a:r>
              <a:rPr lang="en-US" altLang="zh-CN" dirty="0" smtClean="0"/>
              <a:t>rhythm  of free verses</a:t>
            </a:r>
          </a:p>
          <a:p>
            <a:r>
              <a:rPr lang="en-US" altLang="zh-CN" dirty="0" smtClean="0"/>
              <a:t>metaphysical whimsical images/whims</a:t>
            </a:r>
          </a:p>
          <a:p>
            <a:r>
              <a:rPr lang="en-US" altLang="zh-CN" dirty="0" smtClean="0"/>
              <a:t>flexible tone</a:t>
            </a:r>
          </a:p>
          <a:p>
            <a:endParaRPr lang="en-US" altLang="zh-CN" dirty="0"/>
          </a:p>
          <a:p>
            <a:endParaRPr lang="en-US" altLang="zh-C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503</TotalTime>
  <Words>1807</Words>
  <Application>Microsoft Office PowerPoint</Application>
  <PresentationFormat>On-screen Show (4:3)</PresentationFormat>
  <Paragraphs>207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Median</vt:lpstr>
      <vt:lpstr>T.S. Eliot</vt:lpstr>
      <vt:lpstr>Biography</vt:lpstr>
      <vt:lpstr>Biography</vt:lpstr>
      <vt:lpstr>Biography</vt:lpstr>
      <vt:lpstr>Themes</vt:lpstr>
      <vt:lpstr>Aesthetic Views</vt:lpstr>
      <vt:lpstr>Reflection of Life:</vt:lpstr>
      <vt:lpstr>The Poet Should Draw Upon Tradition:</vt:lpstr>
      <vt:lpstr>  Style/Technique</vt:lpstr>
      <vt:lpstr>The Waste Land &amp; Prufrock</vt:lpstr>
      <vt:lpstr>Slide 11</vt:lpstr>
      <vt:lpstr>The Wasteland</vt:lpstr>
      <vt:lpstr>The Wasteland</vt:lpstr>
      <vt:lpstr> Influences:</vt:lpstr>
      <vt:lpstr>Major motifs, images, symbols</vt:lpstr>
      <vt:lpstr>Complexity/Ambiguity of the Poem</vt:lpstr>
      <vt:lpstr>Discussion</vt:lpstr>
      <vt:lpstr>Titles of five parts</vt:lpstr>
      <vt:lpstr>Delving Deeper</vt:lpstr>
      <vt:lpstr>Delving Deeper:</vt:lpstr>
      <vt:lpstr>“What the Thunder Said”</vt:lpstr>
      <vt:lpstr>“What the Thunder Said”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gdonnell</cp:lastModifiedBy>
  <cp:revision>82</cp:revision>
  <dcterms:created xsi:type="dcterms:W3CDTF">1601-01-01T00:00:00Z</dcterms:created>
  <dcterms:modified xsi:type="dcterms:W3CDTF">2014-08-27T01:14:26Z</dcterms:modified>
</cp:coreProperties>
</file>